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6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0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2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3f99faead0_0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3f99faead0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9" name="Google Shape;15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6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8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rgbClr val="A64D79"/>
        </a:solid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oogle Shape;23;p2"/>
          <p:cNvGrpSpPr/>
          <p:nvPr/>
        </p:nvGrpSpPr>
        <p:grpSpPr>
          <a:xfrm>
            <a:off x="-8465" y="-8468"/>
            <a:ext cx="9169803" cy="6874935"/>
            <a:chOff x="-8465" y="-8468"/>
            <a:chExt cx="9169803" cy="6874935"/>
          </a:xfrm>
        </p:grpSpPr>
        <p:cxnSp>
          <p:nvCxnSpPr>
            <p:cNvPr id="24" name="Google Shape;24;p2"/>
            <p:cNvCxnSpPr/>
            <p:nvPr/>
          </p:nvCxnSpPr>
          <p:spPr>
            <a:xfrm flipH="1" rot="10800000">
              <a:off x="5130830" y="4175700"/>
              <a:ext cx="4022400" cy="2682300"/>
            </a:xfrm>
            <a:prstGeom prst="straightConnector1">
              <a:avLst/>
            </a:prstGeom>
            <a:noFill/>
            <a:ln cap="flat" cmpd="sng" w="9525">
              <a:solidFill>
                <a:srgbClr val="262626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5" name="Google Shape;25;p2"/>
            <p:cNvCxnSpPr/>
            <p:nvPr/>
          </p:nvCxnSpPr>
          <p:spPr>
            <a:xfrm>
              <a:off x="7042707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262626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26" name="Google Shape;26;p2"/>
            <p:cNvSpPr/>
            <p:nvPr/>
          </p:nvSpPr>
          <p:spPr>
            <a:xfrm>
              <a:off x="6891896" y="1"/>
              <a:ext cx="2269442" cy="6866466"/>
            </a:xfrm>
            <a:custGeom>
              <a:rect b="b" l="l" r="r" t="t"/>
              <a:pathLst>
                <a:path extrusionOk="0" h="6866466" w="2269442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29411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7205157" y="-8466"/>
              <a:ext cx="1948147" cy="6866467"/>
            </a:xfrm>
            <a:custGeom>
              <a:rect b="b" l="l" r="r" t="t"/>
              <a:pathLst>
                <a:path extrusionOk="0" h="6866467" w="194814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6637896" y="3920066"/>
              <a:ext cx="2509943" cy="2933700"/>
            </a:xfrm>
            <a:custGeom>
              <a:rect b="b" l="l" r="r" t="t"/>
              <a:pathLst>
                <a:path extrusionOk="0" h="3810000" w="3259667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137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7010428" y="-8466"/>
              <a:ext cx="2139950" cy="6866467"/>
            </a:xfrm>
            <a:custGeom>
              <a:rect b="b" l="l" r="r" t="t"/>
              <a:pathLst>
                <a:path extrusionOk="0" h="6866467" w="28532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411"/>
              </a:srgbClr>
            </a:solidFill>
            <a:ln>
              <a:noFill/>
            </a:ln>
          </p:spPr>
        </p:sp>
        <p:sp>
          <p:nvSpPr>
            <p:cNvPr id="30" name="Google Shape;30;p2"/>
            <p:cNvSpPr/>
            <p:nvPr/>
          </p:nvSpPr>
          <p:spPr>
            <a:xfrm>
              <a:off x="8295775" y="-8466"/>
              <a:ext cx="859027" cy="6866467"/>
            </a:xfrm>
            <a:custGeom>
              <a:rect b="b" l="l" r="r" t="t"/>
              <a:pathLst>
                <a:path extrusionOk="0" h="6866467" w="1286933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rgbClr val="BFE471">
                <a:alpha val="69411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8077231" y="-8468"/>
              <a:ext cx="1067004" cy="6866467"/>
            </a:xfrm>
            <a:custGeom>
              <a:rect b="b" l="l" r="r" t="t"/>
              <a:pathLst>
                <a:path extrusionOk="0" h="6866467" w="1270244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8060296" y="4893732"/>
              <a:ext cx="1092199" cy="1960879"/>
            </a:xfrm>
            <a:custGeom>
              <a:rect b="b" l="l" r="r" t="t"/>
              <a:pathLst>
                <a:path extrusionOk="0" h="3268133" w="18203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-8465" y="-8468"/>
              <a:ext cx="863600" cy="5698067"/>
            </a:xfrm>
            <a:custGeom>
              <a:rect b="b" l="l" r="r" t="t"/>
              <a:pathLst>
                <a:path extrusionOk="0" h="5698067" w="863600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rgbClr val="6C911C">
                <a:alpha val="84705"/>
              </a:srgbClr>
            </a:solidFill>
            <a:ln>
              <a:noFill/>
            </a:ln>
          </p:spPr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130595" y="2404533"/>
            <a:ext cx="5826599" cy="164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130595" y="4050833"/>
            <a:ext cx="5826599" cy="10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0" type="dt"/>
          </p:nvPr>
        </p:nvSpPr>
        <p:spPr>
          <a:xfrm>
            <a:off x="5405257" y="6041362"/>
            <a:ext cx="684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Google Shape;37;p2"/>
          <p:cNvSpPr txBox="1"/>
          <p:nvPr>
            <p:ph idx="11" type="ftr"/>
          </p:nvPr>
        </p:nvSpPr>
        <p:spPr>
          <a:xfrm>
            <a:off x="609599" y="6041362"/>
            <a:ext cx="4623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Google Shape;38;p2"/>
          <p:cNvSpPr txBox="1"/>
          <p:nvPr>
            <p:ph idx="12" type="sldNum"/>
          </p:nvPr>
        </p:nvSpPr>
        <p:spPr>
          <a:xfrm>
            <a:off x="6444676" y="6041362"/>
            <a:ext cx="512699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aption">
  <p:cSld name="Title and Caption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1"/>
          <p:cNvSpPr txBox="1"/>
          <p:nvPr>
            <p:ph type="title"/>
          </p:nvPr>
        </p:nvSpPr>
        <p:spPr>
          <a:xfrm>
            <a:off x="609600" y="609600"/>
            <a:ext cx="6347700" cy="340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2" name="Google Shape;92;p11"/>
          <p:cNvSpPr txBox="1"/>
          <p:nvPr>
            <p:ph idx="1" type="body"/>
          </p:nvPr>
        </p:nvSpPr>
        <p:spPr>
          <a:xfrm>
            <a:off x="609600" y="4470400"/>
            <a:ext cx="6347700" cy="157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3" name="Google Shape;93;p11"/>
          <p:cNvSpPr txBox="1"/>
          <p:nvPr>
            <p:ph idx="10" type="dt"/>
          </p:nvPr>
        </p:nvSpPr>
        <p:spPr>
          <a:xfrm>
            <a:off x="5405257" y="6041362"/>
            <a:ext cx="684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4" name="Google Shape;94;p11"/>
          <p:cNvSpPr txBox="1"/>
          <p:nvPr>
            <p:ph idx="11" type="ftr"/>
          </p:nvPr>
        </p:nvSpPr>
        <p:spPr>
          <a:xfrm>
            <a:off x="609599" y="6041362"/>
            <a:ext cx="4623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5" name="Google Shape;95;p11"/>
          <p:cNvSpPr txBox="1"/>
          <p:nvPr>
            <p:ph idx="12" type="sldNum"/>
          </p:nvPr>
        </p:nvSpPr>
        <p:spPr>
          <a:xfrm>
            <a:off x="6444676" y="6041362"/>
            <a:ext cx="512699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 with Caption">
  <p:cSld name="Quote with Caption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/>
          <p:nvPr>
            <p:ph type="title"/>
          </p:nvPr>
        </p:nvSpPr>
        <p:spPr>
          <a:xfrm>
            <a:off x="774885" y="609600"/>
            <a:ext cx="6072300" cy="302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8" name="Google Shape;98;p12"/>
          <p:cNvSpPr txBox="1"/>
          <p:nvPr>
            <p:ph idx="1" type="body"/>
          </p:nvPr>
        </p:nvSpPr>
        <p:spPr>
          <a:xfrm>
            <a:off x="1101074" y="3632200"/>
            <a:ext cx="54198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9" name="Google Shape;99;p12"/>
          <p:cNvSpPr txBox="1"/>
          <p:nvPr>
            <p:ph idx="2" type="body"/>
          </p:nvPr>
        </p:nvSpPr>
        <p:spPr>
          <a:xfrm>
            <a:off x="609597" y="4470400"/>
            <a:ext cx="6347699" cy="157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0" name="Google Shape;100;p12"/>
          <p:cNvSpPr txBox="1"/>
          <p:nvPr>
            <p:ph idx="10" type="dt"/>
          </p:nvPr>
        </p:nvSpPr>
        <p:spPr>
          <a:xfrm>
            <a:off x="5405257" y="6041362"/>
            <a:ext cx="684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1" name="Google Shape;101;p12"/>
          <p:cNvSpPr txBox="1"/>
          <p:nvPr>
            <p:ph idx="11" type="ftr"/>
          </p:nvPr>
        </p:nvSpPr>
        <p:spPr>
          <a:xfrm>
            <a:off x="609599" y="6041362"/>
            <a:ext cx="4623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2" name="Google Shape;102;p12"/>
          <p:cNvSpPr txBox="1"/>
          <p:nvPr>
            <p:ph idx="12" type="sldNum"/>
          </p:nvPr>
        </p:nvSpPr>
        <p:spPr>
          <a:xfrm>
            <a:off x="6444676" y="6041362"/>
            <a:ext cx="512699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3" name="Google Shape;103;p12"/>
          <p:cNvSpPr txBox="1"/>
          <p:nvPr/>
        </p:nvSpPr>
        <p:spPr>
          <a:xfrm>
            <a:off x="482710" y="790377"/>
            <a:ext cx="457200" cy="5846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</a:pPr>
            <a:r>
              <a:rPr b="0" i="0" lang="en-US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04" name="Google Shape;104;p12"/>
          <p:cNvSpPr txBox="1"/>
          <p:nvPr/>
        </p:nvSpPr>
        <p:spPr>
          <a:xfrm>
            <a:off x="6747699" y="2886556"/>
            <a:ext cx="457200" cy="5846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</a:pPr>
            <a:r>
              <a:rPr b="0" i="0" lang="en-US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Name Card">
  <p:cSld name="Name Card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3"/>
          <p:cNvSpPr txBox="1"/>
          <p:nvPr>
            <p:ph type="title"/>
          </p:nvPr>
        </p:nvSpPr>
        <p:spPr>
          <a:xfrm>
            <a:off x="609597" y="1931988"/>
            <a:ext cx="6347699" cy="2595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7" name="Google Shape;107;p13"/>
          <p:cNvSpPr txBox="1"/>
          <p:nvPr>
            <p:ph idx="1" type="body"/>
          </p:nvPr>
        </p:nvSpPr>
        <p:spPr>
          <a:xfrm>
            <a:off x="609597" y="4527448"/>
            <a:ext cx="6347699" cy="15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8" name="Google Shape;108;p13"/>
          <p:cNvSpPr txBox="1"/>
          <p:nvPr>
            <p:ph idx="10" type="dt"/>
          </p:nvPr>
        </p:nvSpPr>
        <p:spPr>
          <a:xfrm>
            <a:off x="5405257" y="6041362"/>
            <a:ext cx="684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9" name="Google Shape;109;p13"/>
          <p:cNvSpPr txBox="1"/>
          <p:nvPr>
            <p:ph idx="11" type="ftr"/>
          </p:nvPr>
        </p:nvSpPr>
        <p:spPr>
          <a:xfrm>
            <a:off x="609599" y="6041362"/>
            <a:ext cx="4623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0" name="Google Shape;110;p13"/>
          <p:cNvSpPr txBox="1"/>
          <p:nvPr>
            <p:ph idx="12" type="sldNum"/>
          </p:nvPr>
        </p:nvSpPr>
        <p:spPr>
          <a:xfrm>
            <a:off x="6444676" y="6041362"/>
            <a:ext cx="512699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 Name Card">
  <p:cSld name="Quote Name Card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/>
          <p:nvPr>
            <p:ph type="title"/>
          </p:nvPr>
        </p:nvSpPr>
        <p:spPr>
          <a:xfrm>
            <a:off x="774885" y="609600"/>
            <a:ext cx="6072300" cy="302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3" name="Google Shape;113;p14"/>
          <p:cNvSpPr txBox="1"/>
          <p:nvPr>
            <p:ph idx="1" type="body"/>
          </p:nvPr>
        </p:nvSpPr>
        <p:spPr>
          <a:xfrm>
            <a:off x="609597" y="4013200"/>
            <a:ext cx="6347700" cy="514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4" name="Google Shape;114;p14"/>
          <p:cNvSpPr txBox="1"/>
          <p:nvPr>
            <p:ph idx="2" type="body"/>
          </p:nvPr>
        </p:nvSpPr>
        <p:spPr>
          <a:xfrm>
            <a:off x="609597" y="4527448"/>
            <a:ext cx="6347699" cy="15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5" name="Google Shape;115;p14"/>
          <p:cNvSpPr txBox="1"/>
          <p:nvPr>
            <p:ph idx="10" type="dt"/>
          </p:nvPr>
        </p:nvSpPr>
        <p:spPr>
          <a:xfrm>
            <a:off x="5405257" y="6041362"/>
            <a:ext cx="684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6" name="Google Shape;116;p14"/>
          <p:cNvSpPr txBox="1"/>
          <p:nvPr>
            <p:ph idx="11" type="ftr"/>
          </p:nvPr>
        </p:nvSpPr>
        <p:spPr>
          <a:xfrm>
            <a:off x="609599" y="6041362"/>
            <a:ext cx="4623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7" name="Google Shape;117;p14"/>
          <p:cNvSpPr txBox="1"/>
          <p:nvPr>
            <p:ph idx="12" type="sldNum"/>
          </p:nvPr>
        </p:nvSpPr>
        <p:spPr>
          <a:xfrm>
            <a:off x="6444676" y="6041362"/>
            <a:ext cx="512699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8" name="Google Shape;118;p14"/>
          <p:cNvSpPr txBox="1"/>
          <p:nvPr/>
        </p:nvSpPr>
        <p:spPr>
          <a:xfrm>
            <a:off x="482710" y="790377"/>
            <a:ext cx="457200" cy="5846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</a:pPr>
            <a:r>
              <a:rPr b="0" i="0" lang="en-US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19" name="Google Shape;119;p14"/>
          <p:cNvSpPr txBox="1"/>
          <p:nvPr/>
        </p:nvSpPr>
        <p:spPr>
          <a:xfrm>
            <a:off x="6747699" y="2886556"/>
            <a:ext cx="457200" cy="5846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</a:pPr>
            <a:r>
              <a:rPr b="0" i="0" lang="en-US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rue or False">
  <p:cSld name="True or Fals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5"/>
          <p:cNvSpPr txBox="1"/>
          <p:nvPr>
            <p:ph type="title"/>
          </p:nvPr>
        </p:nvSpPr>
        <p:spPr>
          <a:xfrm>
            <a:off x="615847" y="609600"/>
            <a:ext cx="6341399" cy="302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2" name="Google Shape;122;p15"/>
          <p:cNvSpPr txBox="1"/>
          <p:nvPr>
            <p:ph idx="1" type="body"/>
          </p:nvPr>
        </p:nvSpPr>
        <p:spPr>
          <a:xfrm>
            <a:off x="609597" y="4013200"/>
            <a:ext cx="6347700" cy="514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3" name="Google Shape;123;p15"/>
          <p:cNvSpPr txBox="1"/>
          <p:nvPr>
            <p:ph idx="2" type="body"/>
          </p:nvPr>
        </p:nvSpPr>
        <p:spPr>
          <a:xfrm>
            <a:off x="609597" y="4527448"/>
            <a:ext cx="6347699" cy="15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4" name="Google Shape;124;p15"/>
          <p:cNvSpPr txBox="1"/>
          <p:nvPr>
            <p:ph idx="10" type="dt"/>
          </p:nvPr>
        </p:nvSpPr>
        <p:spPr>
          <a:xfrm>
            <a:off x="5405257" y="6041362"/>
            <a:ext cx="684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5" name="Google Shape;125;p15"/>
          <p:cNvSpPr txBox="1"/>
          <p:nvPr>
            <p:ph idx="11" type="ftr"/>
          </p:nvPr>
        </p:nvSpPr>
        <p:spPr>
          <a:xfrm>
            <a:off x="609599" y="6041362"/>
            <a:ext cx="4623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6" name="Google Shape;126;p15"/>
          <p:cNvSpPr txBox="1"/>
          <p:nvPr>
            <p:ph idx="12" type="sldNum"/>
          </p:nvPr>
        </p:nvSpPr>
        <p:spPr>
          <a:xfrm>
            <a:off x="6444676" y="6041362"/>
            <a:ext cx="512699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6"/>
          <p:cNvSpPr txBox="1"/>
          <p:nvPr>
            <p:ph type="title"/>
          </p:nvPr>
        </p:nvSpPr>
        <p:spPr>
          <a:xfrm>
            <a:off x="609599" y="609600"/>
            <a:ext cx="63477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9" name="Google Shape;129;p16"/>
          <p:cNvSpPr txBox="1"/>
          <p:nvPr>
            <p:ph idx="1" type="body"/>
          </p:nvPr>
        </p:nvSpPr>
        <p:spPr>
          <a:xfrm rot="5400000">
            <a:off x="1843063" y="927140"/>
            <a:ext cx="3880800" cy="63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0" name="Google Shape;130;p16"/>
          <p:cNvSpPr txBox="1"/>
          <p:nvPr>
            <p:ph idx="10" type="dt"/>
          </p:nvPr>
        </p:nvSpPr>
        <p:spPr>
          <a:xfrm>
            <a:off x="5405257" y="6041362"/>
            <a:ext cx="684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1" name="Google Shape;131;p16"/>
          <p:cNvSpPr txBox="1"/>
          <p:nvPr>
            <p:ph idx="11" type="ftr"/>
          </p:nvPr>
        </p:nvSpPr>
        <p:spPr>
          <a:xfrm>
            <a:off x="609599" y="6041362"/>
            <a:ext cx="4623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2" name="Google Shape;132;p16"/>
          <p:cNvSpPr txBox="1"/>
          <p:nvPr>
            <p:ph idx="12" type="sldNum"/>
          </p:nvPr>
        </p:nvSpPr>
        <p:spPr>
          <a:xfrm>
            <a:off x="6444676" y="6041362"/>
            <a:ext cx="512699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7"/>
          <p:cNvSpPr txBox="1"/>
          <p:nvPr>
            <p:ph type="title"/>
          </p:nvPr>
        </p:nvSpPr>
        <p:spPr>
          <a:xfrm rot="5400000">
            <a:off x="3840924" y="2745900"/>
            <a:ext cx="5251500" cy="97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5" name="Google Shape;135;p17"/>
          <p:cNvSpPr txBox="1"/>
          <p:nvPr>
            <p:ph idx="1" type="body"/>
          </p:nvPr>
        </p:nvSpPr>
        <p:spPr>
          <a:xfrm rot="5400000">
            <a:off x="581325" y="637800"/>
            <a:ext cx="5251500" cy="519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6" name="Google Shape;136;p17"/>
          <p:cNvSpPr txBox="1"/>
          <p:nvPr>
            <p:ph idx="10" type="dt"/>
          </p:nvPr>
        </p:nvSpPr>
        <p:spPr>
          <a:xfrm>
            <a:off x="5405257" y="6041362"/>
            <a:ext cx="684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7" name="Google Shape;137;p17"/>
          <p:cNvSpPr txBox="1"/>
          <p:nvPr>
            <p:ph idx="11" type="ftr"/>
          </p:nvPr>
        </p:nvSpPr>
        <p:spPr>
          <a:xfrm>
            <a:off x="609599" y="6041362"/>
            <a:ext cx="4623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8" name="Google Shape;138;p17"/>
          <p:cNvSpPr txBox="1"/>
          <p:nvPr>
            <p:ph idx="12" type="sldNum"/>
          </p:nvPr>
        </p:nvSpPr>
        <p:spPr>
          <a:xfrm>
            <a:off x="6444676" y="6041362"/>
            <a:ext cx="512699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"/>
          <p:cNvSpPr txBox="1"/>
          <p:nvPr>
            <p:ph type="title"/>
          </p:nvPr>
        </p:nvSpPr>
        <p:spPr>
          <a:xfrm>
            <a:off x="609599" y="609600"/>
            <a:ext cx="63477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1" name="Google Shape;41;p3"/>
          <p:cNvSpPr txBox="1"/>
          <p:nvPr>
            <p:ph idx="1" type="body"/>
          </p:nvPr>
        </p:nvSpPr>
        <p:spPr>
          <a:xfrm>
            <a:off x="609599" y="2160590"/>
            <a:ext cx="6347700" cy="38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3"/>
          <p:cNvSpPr txBox="1"/>
          <p:nvPr>
            <p:ph idx="10" type="dt"/>
          </p:nvPr>
        </p:nvSpPr>
        <p:spPr>
          <a:xfrm>
            <a:off x="5405257" y="6041362"/>
            <a:ext cx="684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3"/>
          <p:cNvSpPr txBox="1"/>
          <p:nvPr>
            <p:ph idx="11" type="ftr"/>
          </p:nvPr>
        </p:nvSpPr>
        <p:spPr>
          <a:xfrm>
            <a:off x="609599" y="6041362"/>
            <a:ext cx="4623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Google Shape;44;p3"/>
          <p:cNvSpPr txBox="1"/>
          <p:nvPr>
            <p:ph idx="12" type="sldNum"/>
          </p:nvPr>
        </p:nvSpPr>
        <p:spPr>
          <a:xfrm>
            <a:off x="6444676" y="6041362"/>
            <a:ext cx="512699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"/>
          <p:cNvSpPr txBox="1"/>
          <p:nvPr>
            <p:ph type="title"/>
          </p:nvPr>
        </p:nvSpPr>
        <p:spPr>
          <a:xfrm>
            <a:off x="609597" y="2700867"/>
            <a:ext cx="6347699" cy="1826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7" name="Google Shape;47;p4"/>
          <p:cNvSpPr txBox="1"/>
          <p:nvPr>
            <p:ph idx="1" type="body"/>
          </p:nvPr>
        </p:nvSpPr>
        <p:spPr>
          <a:xfrm>
            <a:off x="609597" y="4527448"/>
            <a:ext cx="6347699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Google Shape;48;p4"/>
          <p:cNvSpPr txBox="1"/>
          <p:nvPr>
            <p:ph idx="10" type="dt"/>
          </p:nvPr>
        </p:nvSpPr>
        <p:spPr>
          <a:xfrm>
            <a:off x="5405257" y="6041362"/>
            <a:ext cx="684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Google Shape;49;p4"/>
          <p:cNvSpPr txBox="1"/>
          <p:nvPr>
            <p:ph idx="11" type="ftr"/>
          </p:nvPr>
        </p:nvSpPr>
        <p:spPr>
          <a:xfrm>
            <a:off x="609599" y="6041362"/>
            <a:ext cx="4623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" name="Google Shape;50;p4"/>
          <p:cNvSpPr txBox="1"/>
          <p:nvPr>
            <p:ph idx="12" type="sldNum"/>
          </p:nvPr>
        </p:nvSpPr>
        <p:spPr>
          <a:xfrm>
            <a:off x="6444676" y="6041362"/>
            <a:ext cx="512699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5"/>
          <p:cNvSpPr txBox="1"/>
          <p:nvPr>
            <p:ph type="title"/>
          </p:nvPr>
        </p:nvSpPr>
        <p:spPr>
          <a:xfrm>
            <a:off x="609600" y="609600"/>
            <a:ext cx="63477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609600" y="2160589"/>
            <a:ext cx="3088200" cy="38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3869203" y="2160590"/>
            <a:ext cx="3088200" cy="38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Google Shape;55;p5"/>
          <p:cNvSpPr txBox="1"/>
          <p:nvPr>
            <p:ph idx="10" type="dt"/>
          </p:nvPr>
        </p:nvSpPr>
        <p:spPr>
          <a:xfrm>
            <a:off x="5405257" y="6041362"/>
            <a:ext cx="684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Google Shape;56;p5"/>
          <p:cNvSpPr txBox="1"/>
          <p:nvPr>
            <p:ph idx="11" type="ftr"/>
          </p:nvPr>
        </p:nvSpPr>
        <p:spPr>
          <a:xfrm>
            <a:off x="609599" y="6041362"/>
            <a:ext cx="4623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Google Shape;57;p5"/>
          <p:cNvSpPr txBox="1"/>
          <p:nvPr>
            <p:ph idx="12" type="sldNum"/>
          </p:nvPr>
        </p:nvSpPr>
        <p:spPr>
          <a:xfrm>
            <a:off x="6444676" y="6041362"/>
            <a:ext cx="512699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6"/>
          <p:cNvSpPr txBox="1"/>
          <p:nvPr>
            <p:ph type="title"/>
          </p:nvPr>
        </p:nvSpPr>
        <p:spPr>
          <a:xfrm>
            <a:off x="609599" y="609600"/>
            <a:ext cx="63477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0" name="Google Shape;60;p6"/>
          <p:cNvSpPr txBox="1"/>
          <p:nvPr>
            <p:ph idx="1" type="body"/>
          </p:nvPr>
        </p:nvSpPr>
        <p:spPr>
          <a:xfrm>
            <a:off x="609599" y="2160983"/>
            <a:ext cx="3090600" cy="576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Google Shape;61;p6"/>
          <p:cNvSpPr txBox="1"/>
          <p:nvPr>
            <p:ph idx="2" type="body"/>
          </p:nvPr>
        </p:nvSpPr>
        <p:spPr>
          <a:xfrm>
            <a:off x="609599" y="2737246"/>
            <a:ext cx="3090600" cy="330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6"/>
          <p:cNvSpPr txBox="1"/>
          <p:nvPr>
            <p:ph idx="3" type="body"/>
          </p:nvPr>
        </p:nvSpPr>
        <p:spPr>
          <a:xfrm>
            <a:off x="3866639" y="2160983"/>
            <a:ext cx="3090600" cy="576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Google Shape;63;p6"/>
          <p:cNvSpPr txBox="1"/>
          <p:nvPr>
            <p:ph idx="4" type="body"/>
          </p:nvPr>
        </p:nvSpPr>
        <p:spPr>
          <a:xfrm>
            <a:off x="3866639" y="2737246"/>
            <a:ext cx="3090600" cy="330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Google Shape;64;p6"/>
          <p:cNvSpPr txBox="1"/>
          <p:nvPr>
            <p:ph idx="10" type="dt"/>
          </p:nvPr>
        </p:nvSpPr>
        <p:spPr>
          <a:xfrm>
            <a:off x="5405257" y="6041362"/>
            <a:ext cx="684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5" name="Google Shape;65;p6"/>
          <p:cNvSpPr txBox="1"/>
          <p:nvPr>
            <p:ph idx="11" type="ftr"/>
          </p:nvPr>
        </p:nvSpPr>
        <p:spPr>
          <a:xfrm>
            <a:off x="609599" y="6041362"/>
            <a:ext cx="4623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Google Shape;66;p6"/>
          <p:cNvSpPr txBox="1"/>
          <p:nvPr>
            <p:ph idx="12" type="sldNum"/>
          </p:nvPr>
        </p:nvSpPr>
        <p:spPr>
          <a:xfrm>
            <a:off x="6444676" y="6041362"/>
            <a:ext cx="512699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7"/>
          <p:cNvSpPr txBox="1"/>
          <p:nvPr>
            <p:ph type="title"/>
          </p:nvPr>
        </p:nvSpPr>
        <p:spPr>
          <a:xfrm>
            <a:off x="609599" y="609600"/>
            <a:ext cx="63477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9" name="Google Shape;69;p7"/>
          <p:cNvSpPr txBox="1"/>
          <p:nvPr>
            <p:ph idx="10" type="dt"/>
          </p:nvPr>
        </p:nvSpPr>
        <p:spPr>
          <a:xfrm>
            <a:off x="5405257" y="6041362"/>
            <a:ext cx="684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Google Shape;70;p7"/>
          <p:cNvSpPr txBox="1"/>
          <p:nvPr>
            <p:ph idx="11" type="ftr"/>
          </p:nvPr>
        </p:nvSpPr>
        <p:spPr>
          <a:xfrm>
            <a:off x="609599" y="6041362"/>
            <a:ext cx="4623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" name="Google Shape;71;p7"/>
          <p:cNvSpPr txBox="1"/>
          <p:nvPr>
            <p:ph idx="12" type="sldNum"/>
          </p:nvPr>
        </p:nvSpPr>
        <p:spPr>
          <a:xfrm>
            <a:off x="6444676" y="6041362"/>
            <a:ext cx="512699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8"/>
          <p:cNvSpPr txBox="1"/>
          <p:nvPr>
            <p:ph idx="10" type="dt"/>
          </p:nvPr>
        </p:nvSpPr>
        <p:spPr>
          <a:xfrm>
            <a:off x="5405257" y="6041362"/>
            <a:ext cx="684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8"/>
          <p:cNvSpPr txBox="1"/>
          <p:nvPr>
            <p:ph idx="11" type="ftr"/>
          </p:nvPr>
        </p:nvSpPr>
        <p:spPr>
          <a:xfrm>
            <a:off x="609599" y="6041362"/>
            <a:ext cx="4623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Google Shape;75;p8"/>
          <p:cNvSpPr txBox="1"/>
          <p:nvPr>
            <p:ph idx="12" type="sldNum"/>
          </p:nvPr>
        </p:nvSpPr>
        <p:spPr>
          <a:xfrm>
            <a:off x="6444676" y="6041362"/>
            <a:ext cx="512699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9"/>
          <p:cNvSpPr txBox="1"/>
          <p:nvPr>
            <p:ph type="title"/>
          </p:nvPr>
        </p:nvSpPr>
        <p:spPr>
          <a:xfrm>
            <a:off x="609599" y="1498604"/>
            <a:ext cx="2790300" cy="1278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8" name="Google Shape;78;p9"/>
          <p:cNvSpPr txBox="1"/>
          <p:nvPr>
            <p:ph idx="1" type="body"/>
          </p:nvPr>
        </p:nvSpPr>
        <p:spPr>
          <a:xfrm>
            <a:off x="3571275" y="514925"/>
            <a:ext cx="3386100" cy="552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9" name="Google Shape;79;p9"/>
          <p:cNvSpPr txBox="1"/>
          <p:nvPr>
            <p:ph idx="2" type="body"/>
          </p:nvPr>
        </p:nvSpPr>
        <p:spPr>
          <a:xfrm>
            <a:off x="609599" y="2777068"/>
            <a:ext cx="2790300" cy="258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0" name="Google Shape;80;p9"/>
          <p:cNvSpPr txBox="1"/>
          <p:nvPr>
            <p:ph idx="10" type="dt"/>
          </p:nvPr>
        </p:nvSpPr>
        <p:spPr>
          <a:xfrm>
            <a:off x="5405257" y="6041362"/>
            <a:ext cx="684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1" name="Google Shape;81;p9"/>
          <p:cNvSpPr txBox="1"/>
          <p:nvPr>
            <p:ph idx="11" type="ftr"/>
          </p:nvPr>
        </p:nvSpPr>
        <p:spPr>
          <a:xfrm>
            <a:off x="609599" y="6041362"/>
            <a:ext cx="4623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2" name="Google Shape;82;p9"/>
          <p:cNvSpPr txBox="1"/>
          <p:nvPr>
            <p:ph idx="12" type="sldNum"/>
          </p:nvPr>
        </p:nvSpPr>
        <p:spPr>
          <a:xfrm>
            <a:off x="6444676" y="6041362"/>
            <a:ext cx="512699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"/>
          <p:cNvSpPr txBox="1"/>
          <p:nvPr>
            <p:ph type="title"/>
          </p:nvPr>
        </p:nvSpPr>
        <p:spPr>
          <a:xfrm>
            <a:off x="609599" y="4800600"/>
            <a:ext cx="6347700" cy="566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5" name="Google Shape;85;p10"/>
          <p:cNvSpPr/>
          <p:nvPr>
            <p:ph idx="2" type="pic"/>
          </p:nvPr>
        </p:nvSpPr>
        <p:spPr>
          <a:xfrm>
            <a:off x="609599" y="609600"/>
            <a:ext cx="6347700" cy="384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86" name="Google Shape;86;p10"/>
          <p:cNvSpPr txBox="1"/>
          <p:nvPr>
            <p:ph idx="1" type="body"/>
          </p:nvPr>
        </p:nvSpPr>
        <p:spPr>
          <a:xfrm>
            <a:off x="609599" y="5367337"/>
            <a:ext cx="6347700" cy="67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7" name="Google Shape;87;p10"/>
          <p:cNvSpPr txBox="1"/>
          <p:nvPr>
            <p:ph idx="10" type="dt"/>
          </p:nvPr>
        </p:nvSpPr>
        <p:spPr>
          <a:xfrm>
            <a:off x="5405257" y="6041362"/>
            <a:ext cx="684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8" name="Google Shape;88;p10"/>
          <p:cNvSpPr txBox="1"/>
          <p:nvPr>
            <p:ph idx="11" type="ftr"/>
          </p:nvPr>
        </p:nvSpPr>
        <p:spPr>
          <a:xfrm>
            <a:off x="609599" y="6041362"/>
            <a:ext cx="4623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9" name="Google Shape;89;p10"/>
          <p:cNvSpPr txBox="1"/>
          <p:nvPr>
            <p:ph idx="12" type="sldNum"/>
          </p:nvPr>
        </p:nvSpPr>
        <p:spPr>
          <a:xfrm>
            <a:off x="6444676" y="6041362"/>
            <a:ext cx="512699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A64D79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-8466" y="-8468"/>
            <a:ext cx="9169805" cy="6874935"/>
            <a:chOff x="-8467" y="-8468"/>
            <a:chExt cx="9169805" cy="6874935"/>
          </a:xfrm>
        </p:grpSpPr>
        <p:cxnSp>
          <p:nvCxnSpPr>
            <p:cNvPr id="7" name="Google Shape;7;p1"/>
            <p:cNvCxnSpPr/>
            <p:nvPr/>
          </p:nvCxnSpPr>
          <p:spPr>
            <a:xfrm flipH="1" rot="10800000">
              <a:off x="5130830" y="4175700"/>
              <a:ext cx="4022400" cy="2682300"/>
            </a:xfrm>
            <a:prstGeom prst="straightConnector1">
              <a:avLst/>
            </a:prstGeom>
            <a:noFill/>
            <a:ln cap="flat" cmpd="sng" w="9525">
              <a:solidFill>
                <a:srgbClr val="262626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8" name="Google Shape;8;p1"/>
            <p:cNvCxnSpPr/>
            <p:nvPr/>
          </p:nvCxnSpPr>
          <p:spPr>
            <a:xfrm>
              <a:off x="7042707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262626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9" name="Google Shape;9;p1"/>
            <p:cNvSpPr/>
            <p:nvPr/>
          </p:nvSpPr>
          <p:spPr>
            <a:xfrm>
              <a:off x="-8467" y="4013200"/>
              <a:ext cx="457200" cy="2853267"/>
            </a:xfrm>
            <a:custGeom>
              <a:rect b="b" l="l" r="r" t="t"/>
              <a:pathLst>
                <a:path extrusionOk="0" h="2853267" w="457200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Google Shape;10;p1"/>
            <p:cNvSpPr/>
            <p:nvPr/>
          </p:nvSpPr>
          <p:spPr>
            <a:xfrm>
              <a:off x="6891896" y="1"/>
              <a:ext cx="2269442" cy="6866466"/>
            </a:xfrm>
            <a:custGeom>
              <a:rect b="b" l="l" r="r" t="t"/>
              <a:pathLst>
                <a:path extrusionOk="0" h="6866466" w="2269442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29411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Google Shape;11;p1"/>
            <p:cNvSpPr/>
            <p:nvPr/>
          </p:nvSpPr>
          <p:spPr>
            <a:xfrm>
              <a:off x="7205157" y="-8466"/>
              <a:ext cx="1948147" cy="6866467"/>
            </a:xfrm>
            <a:custGeom>
              <a:rect b="b" l="l" r="r" t="t"/>
              <a:pathLst>
                <a:path extrusionOk="0" h="6866467" w="194814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1"/>
            <p:cNvSpPr/>
            <p:nvPr/>
          </p:nvSpPr>
          <p:spPr>
            <a:xfrm>
              <a:off x="6637896" y="3920066"/>
              <a:ext cx="2509943" cy="2933700"/>
            </a:xfrm>
            <a:custGeom>
              <a:rect b="b" l="l" r="r" t="t"/>
              <a:pathLst>
                <a:path extrusionOk="0" h="3810000" w="3259667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137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1"/>
            <p:cNvSpPr/>
            <p:nvPr/>
          </p:nvSpPr>
          <p:spPr>
            <a:xfrm>
              <a:off x="7010428" y="-8466"/>
              <a:ext cx="2139950" cy="6866467"/>
            </a:xfrm>
            <a:custGeom>
              <a:rect b="b" l="l" r="r" t="t"/>
              <a:pathLst>
                <a:path extrusionOk="0" h="6866467" w="28532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411"/>
              </a:srgbClr>
            </a:solidFill>
            <a:ln>
              <a:noFill/>
            </a:ln>
          </p:spPr>
        </p:sp>
        <p:sp>
          <p:nvSpPr>
            <p:cNvPr id="14" name="Google Shape;14;p1"/>
            <p:cNvSpPr/>
            <p:nvPr/>
          </p:nvSpPr>
          <p:spPr>
            <a:xfrm>
              <a:off x="8295775" y="-8466"/>
              <a:ext cx="859027" cy="6866467"/>
            </a:xfrm>
            <a:custGeom>
              <a:rect b="b" l="l" r="r" t="t"/>
              <a:pathLst>
                <a:path extrusionOk="0" h="6866467" w="1286933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rgbClr val="BFE471">
                <a:alpha val="69411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1"/>
            <p:cNvSpPr/>
            <p:nvPr/>
          </p:nvSpPr>
          <p:spPr>
            <a:xfrm>
              <a:off x="8077231" y="-8468"/>
              <a:ext cx="1067004" cy="6866467"/>
            </a:xfrm>
            <a:custGeom>
              <a:rect b="b" l="l" r="r" t="t"/>
              <a:pathLst>
                <a:path extrusionOk="0" h="6866467" w="1270244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8060296" y="4893732"/>
              <a:ext cx="1092199" cy="1960879"/>
            </a:xfrm>
            <a:custGeom>
              <a:rect b="b" l="l" r="r" t="t"/>
              <a:pathLst>
                <a:path extrusionOk="0" h="3268133" w="18203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" name="Google Shape;17;p1"/>
          <p:cNvSpPr txBox="1"/>
          <p:nvPr>
            <p:ph type="title"/>
          </p:nvPr>
        </p:nvSpPr>
        <p:spPr>
          <a:xfrm>
            <a:off x="609599" y="609600"/>
            <a:ext cx="63477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8" name="Google Shape;18;p1"/>
          <p:cNvSpPr txBox="1"/>
          <p:nvPr>
            <p:ph idx="1" type="body"/>
          </p:nvPr>
        </p:nvSpPr>
        <p:spPr>
          <a:xfrm>
            <a:off x="609599" y="2160590"/>
            <a:ext cx="6347700" cy="38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1"/>
          <p:cNvSpPr txBox="1"/>
          <p:nvPr>
            <p:ph idx="10" type="dt"/>
          </p:nvPr>
        </p:nvSpPr>
        <p:spPr>
          <a:xfrm>
            <a:off x="5405257" y="6041362"/>
            <a:ext cx="684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1"/>
          <p:cNvSpPr txBox="1"/>
          <p:nvPr>
            <p:ph idx="11" type="ftr"/>
          </p:nvPr>
        </p:nvSpPr>
        <p:spPr>
          <a:xfrm>
            <a:off x="609599" y="6041362"/>
            <a:ext cx="4623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1"/>
          <p:cNvSpPr txBox="1"/>
          <p:nvPr>
            <p:ph idx="12" type="sldNum"/>
          </p:nvPr>
        </p:nvSpPr>
        <p:spPr>
          <a:xfrm>
            <a:off x="6444676" y="6041362"/>
            <a:ext cx="512699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www.pearsonschool.com/env_wheel/index.cfm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hyperlink" Target="mailto:kejohnson@madisoncity.k12.al.us" TargetMode="Externa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mailto:-rdbradford@madisoncity.k12.al.us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1C232"/>
        </a:solidFill>
      </p:bgPr>
    </p:bg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8"/>
          <p:cNvSpPr txBox="1"/>
          <p:nvPr>
            <p:ph type="ctrTitle"/>
          </p:nvPr>
        </p:nvSpPr>
        <p:spPr>
          <a:xfrm>
            <a:off x="685800" y="838200"/>
            <a:ext cx="7772400" cy="2762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Trebuchet MS"/>
              <a:buNone/>
            </a:pPr>
            <a:r>
              <a:rPr b="1" i="0" lang="en-US" sz="54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5</a:t>
            </a:r>
            <a:r>
              <a:rPr b="1" baseline="30000" i="0" lang="en-US" sz="54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th</a:t>
            </a:r>
            <a:r>
              <a:rPr b="1" i="0" lang="en-US" sz="54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 Grade </a:t>
            </a:r>
            <a:br>
              <a:rPr b="1" i="0" lang="en-US" sz="54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b="1" i="0" lang="en-US" sz="54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Curriculum Night</a:t>
            </a:r>
            <a:endParaRPr/>
          </a:p>
        </p:txBody>
      </p:sp>
      <p:sp>
        <p:nvSpPr>
          <p:cNvPr id="144" name="Google Shape;144;p18"/>
          <p:cNvSpPr txBox="1"/>
          <p:nvPr>
            <p:ph idx="1" type="subTitle"/>
          </p:nvPr>
        </p:nvSpPr>
        <p:spPr>
          <a:xfrm>
            <a:off x="338750" y="4050825"/>
            <a:ext cx="7772400" cy="10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Noto Sans Symbols"/>
              <a:buNone/>
            </a:pPr>
            <a:r>
              <a:rPr b="1" i="1" lang="en-US" sz="28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Mrs. Berry, Mrs. Glass, &amp; Mrs. Hobbs</a:t>
            </a:r>
            <a:endParaRPr b="1" i="1" sz="2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Noto Sans Symbols"/>
              <a:buNone/>
            </a:pPr>
            <a:r>
              <a:rPr b="1" i="1" lang="en-US" sz="2800">
                <a:latin typeface="Georgia"/>
                <a:ea typeface="Georgia"/>
                <a:cs typeface="Georgia"/>
                <a:sym typeface="Georgia"/>
              </a:rPr>
              <a:t>Ms. Johnson</a:t>
            </a:r>
            <a:endParaRPr b="1" i="1" sz="280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accent3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7"/>
          <p:cNvSpPr txBox="1"/>
          <p:nvPr>
            <p:ph type="title"/>
          </p:nvPr>
        </p:nvSpPr>
        <p:spPr>
          <a:xfrm>
            <a:off x="256649" y="609600"/>
            <a:ext cx="82266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Trebuchet MS"/>
              <a:buNone/>
            </a:pPr>
            <a:r>
              <a:rPr b="1" i="0" lang="en-US" sz="4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5</a:t>
            </a:r>
            <a:r>
              <a:rPr b="1" baseline="30000" i="0" lang="en-US" sz="4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th</a:t>
            </a:r>
            <a:r>
              <a:rPr b="1" i="0" lang="en-US" sz="4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 Grade Discipline System</a:t>
            </a:r>
            <a:endParaRPr/>
          </a:p>
        </p:txBody>
      </p:sp>
      <p:sp>
        <p:nvSpPr>
          <p:cNvPr id="198" name="Google Shape;198;p27"/>
          <p:cNvSpPr txBox="1"/>
          <p:nvPr>
            <p:ph idx="1" type="body"/>
          </p:nvPr>
        </p:nvSpPr>
        <p:spPr>
          <a:xfrm>
            <a:off x="609597" y="1371600"/>
            <a:ext cx="7391401" cy="51053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"/>
            </a:pPr>
            <a:r>
              <a:rPr b="1" i="0" lang="en-US" sz="20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We are implementing a school wide discipline system called Class Dojo.  </a:t>
            </a:r>
            <a:endParaRPr b="1" i="0" sz="20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683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Georgia"/>
              <a:buChar char=""/>
            </a:pPr>
            <a:r>
              <a:t/>
            </a:r>
            <a:endParaRPr b="1" sz="2000">
              <a:latin typeface="Georgia"/>
              <a:ea typeface="Georgia"/>
              <a:cs typeface="Georgia"/>
              <a:sym typeface="Georgia"/>
            </a:endParaRPr>
          </a:p>
          <a:p>
            <a:pPr indent="-3683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Georgia"/>
              <a:buChar char=""/>
            </a:pPr>
            <a:r>
              <a:rPr b="1" lang="en-US" sz="2000">
                <a:latin typeface="Georgia"/>
                <a:ea typeface="Georgia"/>
                <a:cs typeface="Georgia"/>
                <a:sym typeface="Georgia"/>
              </a:rPr>
              <a:t>This is a behavior management system. </a:t>
            </a:r>
            <a:endParaRPr b="1" sz="2000">
              <a:latin typeface="Georgia"/>
              <a:ea typeface="Georgia"/>
              <a:cs typeface="Georgia"/>
              <a:sym typeface="Georgia"/>
            </a:endParaRPr>
          </a:p>
          <a:p>
            <a:pPr indent="-3683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Georgia"/>
              <a:buChar char=""/>
            </a:pPr>
            <a:r>
              <a:t/>
            </a:r>
            <a:endParaRPr b="1" sz="2000">
              <a:latin typeface="Georgia"/>
              <a:ea typeface="Georgia"/>
              <a:cs typeface="Georgia"/>
              <a:sym typeface="Georgia"/>
            </a:endParaRPr>
          </a:p>
          <a:p>
            <a:pPr indent="-3683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Georgia"/>
              <a:buChar char=""/>
            </a:pPr>
            <a:r>
              <a:rPr b="1" lang="en-US" sz="2000">
                <a:latin typeface="Georgia"/>
                <a:ea typeface="Georgia"/>
                <a:cs typeface="Georgia"/>
                <a:sym typeface="Georgia"/>
              </a:rPr>
              <a:t> Students will begin each week with 5 points and points will be deducted when they do not follow a school rule.</a:t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1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450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78461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"/>
            </a:pPr>
            <a:r>
              <a:rPr b="1" i="0" lang="en-US" sz="20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Everyone starts the beginning of a new week with a clean slate; points are cumulative throughout the week.</a:t>
            </a:r>
            <a:endParaRPr b="1" sz="2000"/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rgbClr val="FEFEFE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1C232"/>
        </a:solidFill>
      </p:bgPr>
    </p:bg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8"/>
          <p:cNvSpPr txBox="1"/>
          <p:nvPr>
            <p:ph type="title"/>
          </p:nvPr>
        </p:nvSpPr>
        <p:spPr>
          <a:xfrm>
            <a:off x="609600" y="609600"/>
            <a:ext cx="80592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Georgia"/>
              <a:buNone/>
            </a:pPr>
            <a:r>
              <a:rPr b="1" i="0" lang="en-US" sz="36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Curriculum –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Georgia"/>
              <a:buNone/>
            </a:pPr>
            <a:r>
              <a:rPr b="1" i="0" lang="en-US" sz="36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English Language Arts</a:t>
            </a:r>
            <a:endParaRPr/>
          </a:p>
        </p:txBody>
      </p:sp>
      <p:sp>
        <p:nvSpPr>
          <p:cNvPr id="204" name="Google Shape;204;p28"/>
          <p:cNvSpPr txBox="1"/>
          <p:nvPr>
            <p:ph idx="1" type="body"/>
          </p:nvPr>
        </p:nvSpPr>
        <p:spPr>
          <a:xfrm>
            <a:off x="609586" y="2052025"/>
            <a:ext cx="6347700" cy="428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20"/>
              <a:buFont typeface="Noto Sans Symbols"/>
              <a:buChar char="➢"/>
            </a:pPr>
            <a:r>
              <a:rPr b="1" i="0" lang="en-US" sz="24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5</a:t>
            </a:r>
            <a:r>
              <a:rPr b="1" baseline="30000" i="0" lang="en-US" sz="24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th</a:t>
            </a:r>
            <a:r>
              <a:rPr b="1" i="0" lang="en-US" sz="24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Grade Textbook – </a:t>
            </a:r>
            <a:r>
              <a:rPr b="1" i="1" lang="en-US" sz="24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Wonders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92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Wonders is a comprehensive reading program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92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We will teach mini-lessons for all core skills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51C75"/>
              </a:buClr>
              <a:buSzPts val="192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Students will use a Literature Anthology for application of skills. </a:t>
            </a:r>
            <a:r>
              <a:rPr b="0" i="0" lang="en-US" sz="2400" u="none" cap="none" strike="noStrike">
                <a:solidFill>
                  <a:srgbClr val="351C75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Noto Sans Symbols"/>
              <a:buNone/>
            </a:pPr>
            <a:br>
              <a:rPr b="0" i="0" lang="en-US" sz="2400" u="none" cap="none" strike="noStrike">
                <a:solidFill>
                  <a:srgbClr val="351C75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b="0" i="0" lang="en-US" sz="2400" u="none" cap="none" strike="noStrike">
                <a:solidFill>
                  <a:srgbClr val="351C75"/>
                </a:solidFill>
                <a:latin typeface="Georgia"/>
                <a:ea typeface="Georgia"/>
                <a:cs typeface="Georgia"/>
                <a:sym typeface="Georgia"/>
              </a:rPr>
              <a:t>https://my.mheducation.com/login</a:t>
            </a:r>
            <a:endParaRPr b="0" i="0" sz="2400" u="none" cap="none" strike="noStrike">
              <a:solidFill>
                <a:srgbClr val="351C7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1C232"/>
        </a:solidFill>
      </p:bgPr>
    </p:bg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9"/>
          <p:cNvSpPr txBox="1"/>
          <p:nvPr>
            <p:ph type="title"/>
          </p:nvPr>
        </p:nvSpPr>
        <p:spPr>
          <a:xfrm>
            <a:off x="609600" y="573175"/>
            <a:ext cx="6347700" cy="79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50"/>
              <a:buFont typeface="Trebuchet MS"/>
              <a:buNone/>
            </a:pPr>
            <a:r>
              <a:rPr b="1" i="0" lang="en-US" sz="3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Writing </a:t>
            </a:r>
            <a:endParaRPr/>
          </a:p>
        </p:txBody>
      </p:sp>
      <p:sp>
        <p:nvSpPr>
          <p:cNvPr id="210" name="Google Shape;210;p29"/>
          <p:cNvSpPr txBox="1"/>
          <p:nvPr>
            <p:ph idx="1" type="body"/>
          </p:nvPr>
        </p:nvSpPr>
        <p:spPr>
          <a:xfrm>
            <a:off x="609599" y="1371600"/>
            <a:ext cx="6347713" cy="4669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38"/>
              <a:buFont typeface="Noto Sans Symbols"/>
              <a:buNone/>
            </a:pPr>
            <a:r>
              <a:rPr b="1" i="0" lang="en-US" sz="335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Across all </a:t>
            </a:r>
            <a:r>
              <a:rPr b="1" i="0" lang="en-US" sz="335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C</a:t>
            </a:r>
            <a:r>
              <a:rPr b="1" i="0" lang="en-US" sz="335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urriculum </a:t>
            </a:r>
            <a:r>
              <a:rPr b="1" i="0" lang="en-US" sz="335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A</a:t>
            </a:r>
            <a:r>
              <a:rPr b="1" i="0" lang="en-US" sz="335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reas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38"/>
              <a:buFont typeface="Noto Sans Symbols"/>
              <a:buNone/>
            </a:pPr>
            <a:r>
              <a:rPr b="0" i="0" lang="en-US" sz="335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Science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38"/>
              <a:buFont typeface="Noto Sans Symbols"/>
              <a:buNone/>
            </a:pPr>
            <a:r>
              <a:rPr b="0" i="0" lang="en-US" sz="335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Social Studies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38"/>
              <a:buFont typeface="Noto Sans Symbols"/>
              <a:buNone/>
            </a:pPr>
            <a:r>
              <a:rPr b="0" i="0" lang="en-US" sz="335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Math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350"/>
              <a:buFont typeface="Noto Sans Symbols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1C232"/>
        </a:solidFill>
      </p:bgPr>
    </p:bg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0"/>
          <p:cNvSpPr txBox="1"/>
          <p:nvPr>
            <p:ph type="title"/>
          </p:nvPr>
        </p:nvSpPr>
        <p:spPr>
          <a:xfrm>
            <a:off x="609599" y="609600"/>
            <a:ext cx="6347712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Georgia"/>
              <a:buNone/>
            </a:pPr>
            <a:r>
              <a:rPr b="1" i="0" lang="en-US" sz="36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5</a:t>
            </a:r>
            <a:r>
              <a:rPr b="1" baseline="30000" i="0" lang="en-US" sz="36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th</a:t>
            </a:r>
            <a:r>
              <a:rPr b="1" i="0" lang="en-US" sz="36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 Grade Math</a:t>
            </a:r>
            <a:endParaRPr/>
          </a:p>
        </p:txBody>
      </p:sp>
      <p:sp>
        <p:nvSpPr>
          <p:cNvPr id="216" name="Google Shape;216;p30"/>
          <p:cNvSpPr txBox="1"/>
          <p:nvPr>
            <p:ph idx="1" type="body"/>
          </p:nvPr>
        </p:nvSpPr>
        <p:spPr>
          <a:xfrm>
            <a:off x="609600" y="1295400"/>
            <a:ext cx="8132400" cy="53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20"/>
              <a:buFont typeface="Georgia"/>
              <a:buChar char=""/>
            </a:pPr>
            <a:r>
              <a:rPr b="1" i="0" lang="en-US" sz="24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Math Textbook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920"/>
              <a:buFont typeface="Georgia"/>
              <a:buChar char=""/>
            </a:pPr>
            <a:r>
              <a:rPr b="1" i="0" lang="en-US" sz="24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enVision</a:t>
            </a:r>
            <a:endParaRPr b="1" i="0" sz="24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920"/>
              <a:buFont typeface="Georgia"/>
              <a:buChar char=""/>
            </a:pPr>
            <a:r>
              <a:rPr b="0" i="0" lang="en-US" sz="24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Web-based - online examples and tutorials, including online quizzes/tests for student practice as an option.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920"/>
              <a:buFont typeface="Georgia"/>
              <a:buChar char=""/>
            </a:pPr>
            <a:r>
              <a:rPr b="0" i="0" lang="en-US" sz="24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Focus:  Collaboration, critical thinking and word problems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920"/>
              <a:buFont typeface="Noto Sans Symbols"/>
              <a:buChar char=""/>
            </a:pPr>
            <a:r>
              <a:rPr b="0" i="0" lang="en-US" sz="24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Homework will usually consist of workbook pages or individual projects on an as needed basis</a:t>
            </a:r>
            <a:endParaRPr b="0" i="0" sz="24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rgbClr val="FEFEFE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r>
              <a:rPr lang="en-US" sz="2400" u="sng">
                <a:solidFill>
                  <a:srgbClr val="1155CC"/>
                </a:solidFill>
                <a:hlinkClick r:id="rId3"/>
              </a:rPr>
              <a:t>https://www.pearsonschool.com/env_wheel/index.cfm</a:t>
            </a:r>
            <a:endParaRPr b="0" i="1" sz="2400" u="sng" cap="none" strike="noStrike">
              <a:solidFill>
                <a:srgbClr val="FEFEFE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rgbClr val="FEFEFE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1C232"/>
        </a:solidFill>
      </p:bgPr>
    </p:bg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1"/>
          <p:cNvSpPr txBox="1"/>
          <p:nvPr>
            <p:ph type="title"/>
          </p:nvPr>
        </p:nvSpPr>
        <p:spPr>
          <a:xfrm>
            <a:off x="609599" y="3096675"/>
            <a:ext cx="6347700" cy="132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Advanced Math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Curriculum Night Wednesday, August 29 5:30 At Central Office Boardroom</a:t>
            </a:r>
            <a:r>
              <a:rPr lang="en-US" sz="2400"/>
              <a:t> </a:t>
            </a:r>
            <a:endParaRPr sz="2400"/>
          </a:p>
        </p:txBody>
      </p:sp>
      <p:sp>
        <p:nvSpPr>
          <p:cNvPr id="222" name="Google Shape;222;p31"/>
          <p:cNvSpPr txBox="1"/>
          <p:nvPr>
            <p:ph idx="1" type="body"/>
          </p:nvPr>
        </p:nvSpPr>
        <p:spPr>
          <a:xfrm>
            <a:off x="609600" y="455575"/>
            <a:ext cx="6989400" cy="558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4800"/>
              <a:t>Ms. Johnson</a:t>
            </a:r>
            <a:endParaRPr sz="48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48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00" u="sng">
                <a:solidFill>
                  <a:schemeClr val="hlink"/>
                </a:solidFill>
                <a:highlight>
                  <a:srgbClr val="000000"/>
                </a:highlight>
                <a:hlinkClick r:id="rId3"/>
              </a:rPr>
              <a:t>kejohnson@madisoncity.k12.al.us</a:t>
            </a:r>
            <a:endParaRPr sz="2400" u="sng">
              <a:highlight>
                <a:srgbClr val="000000"/>
              </a:highlight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 u="sng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 u="sng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 u="sng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 u="sng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1C232"/>
        </a:solidFill>
      </p:bgPr>
    </p:bg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2"/>
          <p:cNvSpPr txBox="1"/>
          <p:nvPr>
            <p:ph type="title"/>
          </p:nvPr>
        </p:nvSpPr>
        <p:spPr>
          <a:xfrm>
            <a:off x="609599" y="609600"/>
            <a:ext cx="6347712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</a:pPr>
            <a:r>
              <a:rPr b="1" i="0" lang="en-US" sz="36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5</a:t>
            </a:r>
            <a:r>
              <a:rPr b="1" baseline="30000" i="0" lang="en-US" sz="36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th</a:t>
            </a:r>
            <a:r>
              <a:rPr b="1" i="0" lang="en-US" sz="36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 Grade Science/Social Studies</a:t>
            </a:r>
            <a:endParaRPr/>
          </a:p>
        </p:txBody>
      </p:sp>
      <p:sp>
        <p:nvSpPr>
          <p:cNvPr id="228" name="Google Shape;228;p32"/>
          <p:cNvSpPr txBox="1"/>
          <p:nvPr>
            <p:ph idx="1" type="body"/>
          </p:nvPr>
        </p:nvSpPr>
        <p:spPr>
          <a:xfrm>
            <a:off x="609599" y="2160590"/>
            <a:ext cx="6347713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20"/>
              <a:buFont typeface="Noto Sans Symbols"/>
              <a:buChar char=""/>
            </a:pPr>
            <a:r>
              <a:rPr b="1" i="0" lang="en-US" sz="24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History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920"/>
              <a:buFont typeface="Noto Sans Symbols"/>
              <a:buChar char=""/>
            </a:pPr>
            <a:r>
              <a:rPr b="0" i="0" lang="en-US" sz="24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United States History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920"/>
              <a:buFont typeface="Noto Sans Symbols"/>
              <a:buChar char=""/>
            </a:pPr>
            <a:r>
              <a:rPr b="1" i="0" lang="en-US" sz="24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Science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920"/>
              <a:buFont typeface="Noto Sans Symbols"/>
              <a:buChar char=""/>
            </a:pPr>
            <a:r>
              <a:rPr b="0" i="0" lang="en-US" sz="24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STEMscopes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920"/>
              <a:buFont typeface="Noto Sans Symbols"/>
              <a:buChar char=""/>
            </a:pPr>
            <a:r>
              <a:rPr b="1" i="0" lang="en-US" sz="24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Homework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920"/>
              <a:buFont typeface="Noto Sans Symbols"/>
              <a:buChar char=""/>
            </a:pPr>
            <a:r>
              <a:rPr b="0" i="0" lang="en-US" sz="24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Assigned 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rgbClr val="FEFEFE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1C232"/>
        </a:solidFill>
      </p:bgPr>
    </p:bg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3"/>
          <p:cNvSpPr txBox="1"/>
          <p:nvPr>
            <p:ph type="title"/>
          </p:nvPr>
        </p:nvSpPr>
        <p:spPr>
          <a:xfrm>
            <a:off x="609599" y="609600"/>
            <a:ext cx="6347712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50"/>
              <a:buFont typeface="Georgia"/>
              <a:buNone/>
            </a:pPr>
            <a:r>
              <a:t/>
            </a:r>
            <a:endParaRPr b="0" i="0" sz="66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50"/>
              <a:buFont typeface="Georgia"/>
              <a:buNone/>
            </a:pPr>
            <a:r>
              <a:t/>
            </a:r>
            <a:endParaRPr b="0" i="0" sz="66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4572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50"/>
              <a:buFont typeface="Georgia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Thank you!</a:t>
            </a:r>
            <a:endParaRPr/>
          </a:p>
        </p:txBody>
      </p:sp>
      <p:sp>
        <p:nvSpPr>
          <p:cNvPr id="234" name="Google Shape;234;p33"/>
          <p:cNvSpPr txBox="1"/>
          <p:nvPr>
            <p:ph idx="1" type="body"/>
          </p:nvPr>
        </p:nvSpPr>
        <p:spPr>
          <a:xfrm>
            <a:off x="609599" y="2160590"/>
            <a:ext cx="6347713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rgbClr val="FEFEFE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1C232"/>
        </a:solidFill>
      </p:bgPr>
    </p:bg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9"/>
          <p:cNvSpPr txBox="1"/>
          <p:nvPr>
            <p:ph type="title"/>
          </p:nvPr>
        </p:nvSpPr>
        <p:spPr>
          <a:xfrm>
            <a:off x="609599" y="609600"/>
            <a:ext cx="6347712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Trebuchet MS"/>
              <a:buNone/>
            </a:pPr>
            <a:r>
              <a:rPr b="1" i="0" lang="en-US" sz="4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Agenda for the Day</a:t>
            </a:r>
            <a:endParaRPr/>
          </a:p>
        </p:txBody>
      </p:sp>
      <p:sp>
        <p:nvSpPr>
          <p:cNvPr id="150" name="Google Shape;150;p19"/>
          <p:cNvSpPr txBox="1"/>
          <p:nvPr>
            <p:ph idx="1" type="body"/>
          </p:nvPr>
        </p:nvSpPr>
        <p:spPr>
          <a:xfrm>
            <a:off x="457200" y="1371600"/>
            <a:ext cx="8229600" cy="4754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80"/>
              <a:buFont typeface="Noto Sans Symbols"/>
              <a:buChar char="▪"/>
            </a:pPr>
            <a:r>
              <a:rPr b="0" i="0" lang="en-US" sz="36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Introductions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80"/>
              <a:buFont typeface="Noto Sans Symbols"/>
              <a:buChar char="▪"/>
            </a:pPr>
            <a:r>
              <a:rPr b="0" i="0" lang="en-US" sz="36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Procedures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80"/>
              <a:buFont typeface="Noto Sans Symbols"/>
              <a:buChar char="▪"/>
            </a:pPr>
            <a:r>
              <a:rPr b="0" i="0" lang="en-US" sz="36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Curriculum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80"/>
              <a:buFont typeface="Noto Sans Symbols"/>
              <a:buChar char="➢"/>
            </a:pPr>
            <a:r>
              <a:rPr b="0" i="0" lang="en-US" sz="36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Math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80"/>
              <a:buFont typeface="Noto Sans Symbols"/>
              <a:buChar char="➢"/>
            </a:pPr>
            <a:r>
              <a:rPr b="0" i="0" lang="en-US" sz="36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English Language Arts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80"/>
              <a:buFont typeface="Noto Sans Symbols"/>
              <a:buChar char="➢"/>
            </a:pPr>
            <a:r>
              <a:rPr b="0" i="0" lang="en-US" sz="36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Science/Social Studies</a:t>
            </a:r>
            <a:endParaRPr/>
          </a:p>
          <a:p>
            <a:pPr indent="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1C232"/>
        </a:solidFill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0"/>
          <p:cNvSpPr txBox="1"/>
          <p:nvPr>
            <p:ph type="title"/>
          </p:nvPr>
        </p:nvSpPr>
        <p:spPr>
          <a:xfrm>
            <a:off x="499025" y="609600"/>
            <a:ext cx="83694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Trebuchet MS"/>
              <a:buNone/>
            </a:pPr>
            <a:r>
              <a:rPr b="1" i="0" lang="en-US" sz="4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Important School Information</a:t>
            </a:r>
            <a:endParaRPr/>
          </a:p>
        </p:txBody>
      </p:sp>
      <p:sp>
        <p:nvSpPr>
          <p:cNvPr id="156" name="Google Shape;156;p20"/>
          <p:cNvSpPr txBox="1"/>
          <p:nvPr>
            <p:ph idx="1" type="body"/>
          </p:nvPr>
        </p:nvSpPr>
        <p:spPr>
          <a:xfrm>
            <a:off x="1398150" y="1842125"/>
            <a:ext cx="6347700" cy="37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Noto Sans Symbols"/>
              <a:buNone/>
            </a:pPr>
            <a:r>
              <a:rPr b="0" i="0" lang="en-US" sz="26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Noto Sans Symbols"/>
              <a:buNone/>
            </a:pPr>
            <a:r>
              <a:rPr b="0" i="0" lang="en-US" sz="26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 WMES website:      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Noto Sans Symbols"/>
              <a:buNone/>
            </a:pPr>
            <a:r>
              <a:rPr b="0" i="0" lang="en-US" sz="26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 wmes.madisoncity.k12.al.us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Noto Sans Symbols"/>
              <a:buNone/>
            </a:pPr>
            <a:r>
              <a:rPr b="0" i="0" lang="en-US" sz="26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 INOW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Noto Sans Symbols"/>
              <a:buNone/>
            </a:pPr>
            <a:r>
              <a:rPr b="0" i="0" lang="en-US" sz="26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 If you are having problems with INOW  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Noto Sans Symbols"/>
              <a:buNone/>
            </a:pPr>
            <a:r>
              <a:rPr b="0" i="0" lang="en-US" sz="26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 please contact the school </a:t>
            </a:r>
            <a:r>
              <a:rPr b="0" i="0" lang="en-US" sz="24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@ 256-837-1189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1C232"/>
        </a:solidFill>
      </p:bgPr>
    </p:bg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1"/>
          <p:cNvSpPr txBox="1"/>
          <p:nvPr>
            <p:ph type="title"/>
          </p:nvPr>
        </p:nvSpPr>
        <p:spPr>
          <a:xfrm>
            <a:off x="609599" y="609600"/>
            <a:ext cx="63477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Trebuchet MS"/>
              <a:buNone/>
            </a:pPr>
            <a:r>
              <a:rPr b="0" i="0" lang="en-US" sz="4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Contact Information</a:t>
            </a:r>
            <a:endParaRPr/>
          </a:p>
        </p:txBody>
      </p:sp>
      <p:sp>
        <p:nvSpPr>
          <p:cNvPr id="162" name="Google Shape;162;p21"/>
          <p:cNvSpPr txBox="1"/>
          <p:nvPr>
            <p:ph idx="1" type="body"/>
          </p:nvPr>
        </p:nvSpPr>
        <p:spPr>
          <a:xfrm>
            <a:off x="546200" y="1699324"/>
            <a:ext cx="6870000" cy="502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51459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Noto Sans Symbols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Mrs. Berry </a:t>
            </a:r>
            <a:r>
              <a:rPr b="0" i="0" lang="en-US" sz="3000" u="sng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pcberry@madisoncity.k12.al.us</a:t>
            </a:r>
            <a:endParaRPr b="0" i="0" sz="3000" u="sng" cap="none" strike="noStrike">
              <a:solidFill>
                <a:schemeClr val="hlink"/>
              </a:solidFill>
              <a:latin typeface="Georgia"/>
              <a:ea typeface="Georgia"/>
              <a:cs typeface="Georgia"/>
              <a:sym typeface="Georgia"/>
              <a:hlinkClick r:id="rId3"/>
            </a:endParaRPr>
          </a:p>
          <a:p>
            <a:pPr indent="-251459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Noto Sans Symbols"/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251459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Noto Sans Symbols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Mrs. Hobbs </a:t>
            </a:r>
            <a:r>
              <a:rPr b="0" i="0" lang="en-US" sz="3000" u="sng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khobbs@madisoncity.k12.al.us</a:t>
            </a:r>
            <a:endParaRPr/>
          </a:p>
          <a:p>
            <a:pPr indent="-251459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Noto Sans Symbols"/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251459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Noto Sans Symbols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Mrs. Glass </a:t>
            </a:r>
            <a:r>
              <a:rPr b="0" i="0" lang="en-US" sz="3000" u="sng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alglass@madisoncity.k12.al.us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1C232"/>
        </a:solidFill>
      </p:bgPr>
    </p:bg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2"/>
          <p:cNvSpPr txBox="1"/>
          <p:nvPr>
            <p:ph type="title"/>
          </p:nvPr>
        </p:nvSpPr>
        <p:spPr>
          <a:xfrm>
            <a:off x="658150" y="621750"/>
            <a:ext cx="74829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Trebuchet MS"/>
              <a:buNone/>
            </a:pPr>
            <a:r>
              <a:rPr b="1" i="0" lang="en-US" sz="4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Homework Expectations</a:t>
            </a:r>
            <a:endParaRPr/>
          </a:p>
        </p:txBody>
      </p:sp>
      <p:sp>
        <p:nvSpPr>
          <p:cNvPr id="168" name="Google Shape;168;p22"/>
          <p:cNvSpPr txBox="1"/>
          <p:nvPr>
            <p:ph idx="1" type="body"/>
          </p:nvPr>
        </p:nvSpPr>
        <p:spPr>
          <a:xfrm>
            <a:off x="385925" y="1240425"/>
            <a:ext cx="8229600" cy="548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rPr b="0" i="0" lang="en-US" sz="24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    Math/Science/Social Studies – as needed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920"/>
              <a:buFont typeface="Noto Sans Symbols"/>
              <a:buChar char=""/>
            </a:pPr>
            <a:r>
              <a:rPr b="0" i="0" lang="en-US" sz="24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Reading/English Language Arts– choice read</a:t>
            </a:r>
            <a:r>
              <a:rPr lang="en-US" sz="2400">
                <a:latin typeface="Georgia"/>
                <a:ea typeface="Georgia"/>
                <a:cs typeface="Georgia"/>
                <a:sym typeface="Georgia"/>
              </a:rPr>
              <a:t>ing, </a:t>
            </a:r>
            <a:r>
              <a:rPr b="0" i="0" lang="en-US" sz="24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20 minutes every night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450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240"/>
              <a:buFont typeface="Noto Sans Symbols"/>
              <a:buChar char=""/>
            </a:pPr>
            <a:r>
              <a:rPr b="0" i="0" lang="en-US" sz="28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PAWPAD – 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"/>
            </a:pPr>
            <a:r>
              <a:rPr b="0" i="0" lang="en-US" sz="20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Students write down any assigned homework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"/>
            </a:pPr>
            <a:r>
              <a:rPr b="0" i="0" lang="en-US" sz="20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Students will have time to write down assignments at the beginning</a:t>
            </a:r>
            <a:r>
              <a:rPr lang="en-US" sz="2000">
                <a:latin typeface="Georgia"/>
                <a:ea typeface="Georgia"/>
                <a:cs typeface="Georgia"/>
                <a:sym typeface="Georgia"/>
              </a:rPr>
              <a:t> or </a:t>
            </a:r>
            <a:r>
              <a:rPr b="0" i="0" lang="en-US" sz="20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end of class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"/>
            </a:pPr>
            <a:r>
              <a:rPr b="1" i="0" lang="en-US" sz="18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Forgot it? – 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"/>
            </a:pPr>
            <a:r>
              <a:rPr b="0" i="0" lang="en-US" sz="20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No going back to class for items forgotten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"/>
            </a:pPr>
            <a:r>
              <a:rPr b="0" i="0" lang="en-US" sz="20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No late work accepted w/o excused absence</a:t>
            </a:r>
            <a:endParaRPr/>
          </a:p>
          <a:p>
            <a:pPr indent="0" lvl="0" marL="45720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rgbClr val="FEFEFE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1C232"/>
        </a:solidFill>
      </p:bgPr>
    </p:bg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3"/>
          <p:cNvSpPr txBox="1"/>
          <p:nvPr>
            <p:ph type="title"/>
          </p:nvPr>
        </p:nvSpPr>
        <p:spPr>
          <a:xfrm>
            <a:off x="609600" y="609600"/>
            <a:ext cx="75459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</a:pPr>
            <a:r>
              <a:rPr b="1" i="0" lang="en-US" sz="36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Homework Expectations Continued</a:t>
            </a:r>
            <a:endParaRPr/>
          </a:p>
        </p:txBody>
      </p:sp>
      <p:sp>
        <p:nvSpPr>
          <p:cNvPr id="174" name="Google Shape;174;p23"/>
          <p:cNvSpPr txBox="1"/>
          <p:nvPr>
            <p:ph idx="1" type="body"/>
          </p:nvPr>
        </p:nvSpPr>
        <p:spPr>
          <a:xfrm>
            <a:off x="609599" y="2160590"/>
            <a:ext cx="6347713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40"/>
              <a:buFont typeface="Noto Sans Symbols"/>
              <a:buChar char=""/>
            </a:pPr>
            <a:r>
              <a:rPr b="0" i="0" lang="en-US" sz="28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Make up work –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"/>
            </a:pPr>
            <a:r>
              <a:rPr b="0" i="0" lang="en-US" sz="20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Student’s Responsibility -  </a:t>
            </a:r>
            <a:r>
              <a:rPr b="1" i="0" lang="en-US" sz="20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UPON RETURNING TO SCHOOL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"/>
            </a:pPr>
            <a:r>
              <a:rPr b="0" i="0" lang="en-US" sz="20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Teachers will get work together if the absence is more than 3 days</a:t>
            </a:r>
            <a:endParaRPr/>
          </a:p>
          <a:p>
            <a:pPr indent="-228600" lvl="2" marL="114300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"/>
            </a:pPr>
            <a:r>
              <a:rPr b="0" i="0" lang="en-US" sz="18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Request work by 8:00 that morning; pick up between 1-2:00 in the front office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"/>
            </a:pPr>
            <a:r>
              <a:rPr b="0" i="0" lang="en-US" sz="20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A zero will be entered the day of their absence and modified upon completion of assignment with a determined time frame</a:t>
            </a:r>
            <a:endParaRPr/>
          </a:p>
          <a:p>
            <a:pPr indent="-228600" lvl="2" marL="114300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360"/>
              <a:buFont typeface="Noto Sans Symbols"/>
              <a:buChar char=""/>
            </a:pPr>
            <a:r>
              <a:rPr b="0" i="0" lang="en-US" sz="17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This can vary depending on how long the student was out of class.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rgbClr val="FEFEFE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1C232"/>
        </a:solidFill>
      </p:bgPr>
    </p:bg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4"/>
          <p:cNvSpPr txBox="1"/>
          <p:nvPr>
            <p:ph type="title"/>
          </p:nvPr>
        </p:nvSpPr>
        <p:spPr>
          <a:xfrm>
            <a:off x="780674" y="552575"/>
            <a:ext cx="63477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</a:pPr>
            <a:r>
              <a:rPr b="1" i="0" lang="en-US" sz="36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5</a:t>
            </a:r>
            <a:r>
              <a:rPr b="1" baseline="30000" i="0" lang="en-US" sz="36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th</a:t>
            </a:r>
            <a:r>
              <a:rPr b="1" i="0" lang="en-US" sz="36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 Grade Field Trip</a:t>
            </a:r>
            <a:endParaRPr/>
          </a:p>
        </p:txBody>
      </p:sp>
      <p:sp>
        <p:nvSpPr>
          <p:cNvPr id="180" name="Google Shape;180;p24"/>
          <p:cNvSpPr txBox="1"/>
          <p:nvPr>
            <p:ph idx="1" type="body"/>
          </p:nvPr>
        </p:nvSpPr>
        <p:spPr>
          <a:xfrm>
            <a:off x="680875" y="1789898"/>
            <a:ext cx="6347700" cy="3185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40"/>
              <a:buFont typeface="Noto Sans Symbols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Tennessee Aquarium – October 12</a:t>
            </a:r>
            <a:r>
              <a:rPr b="0" baseline="30000" i="0" lang="en-US" sz="28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th</a:t>
            </a:r>
            <a:r>
              <a:rPr b="0" i="0" lang="en-US" sz="28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. More information will be sent home within the next 2 weeks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40"/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Camp McDowell – March 6-8 More information will be sent out at a later date</a:t>
            </a:r>
            <a:r>
              <a:rPr b="0" i="0" lang="en-US" sz="2800" u="none" cap="none" strike="noStrike">
                <a:solidFill>
                  <a:srgbClr val="FEFEFE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endParaRPr b="0" i="0" sz="2800" u="none" cap="none" strike="noStrike">
              <a:solidFill>
                <a:srgbClr val="FEFEFE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rgbClr val="FEFEFE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1C232"/>
        </a:solidFill>
      </p:bgPr>
    </p:bg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5"/>
          <p:cNvSpPr txBox="1"/>
          <p:nvPr>
            <p:ph type="title"/>
          </p:nvPr>
        </p:nvSpPr>
        <p:spPr>
          <a:xfrm>
            <a:off x="609599" y="573200"/>
            <a:ext cx="63477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Georgia"/>
              <a:buNone/>
            </a:pPr>
            <a:r>
              <a:rPr b="1" i="0" lang="en-US" sz="4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Procedures</a:t>
            </a:r>
            <a:endParaRPr/>
          </a:p>
        </p:txBody>
      </p:sp>
      <p:sp>
        <p:nvSpPr>
          <p:cNvPr id="186" name="Google Shape;186;p25"/>
          <p:cNvSpPr txBox="1"/>
          <p:nvPr>
            <p:ph idx="1" type="body"/>
          </p:nvPr>
        </p:nvSpPr>
        <p:spPr>
          <a:xfrm>
            <a:off x="609597" y="1600200"/>
            <a:ext cx="6347713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40"/>
              <a:buFont typeface="Noto Sans Symbols"/>
              <a:buChar char=""/>
            </a:pPr>
            <a:r>
              <a:rPr b="0" i="0" lang="en-US" sz="28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Always come to class prepared with materials. (homework, AR books, notebooks, binder, pencils)</a:t>
            </a:r>
            <a:endParaRPr/>
          </a:p>
          <a:p>
            <a:pPr indent="-274320" lvl="0" marL="27432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EFEFE"/>
              </a:buClr>
              <a:buSzPts val="700"/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274320" lvl="0" marL="27432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240"/>
              <a:buFont typeface="Noto Sans Symbols"/>
              <a:buChar char=""/>
            </a:pPr>
            <a:r>
              <a:rPr b="0" i="0" lang="en-US" sz="28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Always be respectful of the classroom environment (equipment, teacher, peers)</a:t>
            </a:r>
            <a:endParaRPr/>
          </a:p>
          <a:p>
            <a:pPr indent="-274320" lvl="0" marL="27432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EFEFE"/>
              </a:buClr>
              <a:buSzPts val="2240"/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274320" lvl="0" marL="27432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240"/>
              <a:buFont typeface="Noto Sans Symbols"/>
              <a:buChar char=""/>
            </a:pPr>
            <a:r>
              <a:rPr b="0" i="0" lang="en-US" sz="28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Always do your best!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1C232"/>
        </a:solidFill>
      </p:bgPr>
    </p:bg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6"/>
          <p:cNvSpPr txBox="1"/>
          <p:nvPr>
            <p:ph type="title"/>
          </p:nvPr>
        </p:nvSpPr>
        <p:spPr>
          <a:xfrm>
            <a:off x="609599" y="609600"/>
            <a:ext cx="6347712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Trebuchet MS"/>
              <a:buNone/>
            </a:pPr>
            <a:r>
              <a:rPr b="0" i="0" lang="en-US" sz="4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WM School Wide Rules</a:t>
            </a:r>
            <a:endParaRPr/>
          </a:p>
        </p:txBody>
      </p:sp>
      <p:sp>
        <p:nvSpPr>
          <p:cNvPr id="192" name="Google Shape;192;p26"/>
          <p:cNvSpPr txBox="1"/>
          <p:nvPr>
            <p:ph idx="1" type="body"/>
          </p:nvPr>
        </p:nvSpPr>
        <p:spPr>
          <a:xfrm>
            <a:off x="609599" y="2160590"/>
            <a:ext cx="6347713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40"/>
              <a:buFont typeface="Noto Sans Symbols"/>
              <a:buChar char=""/>
            </a:pPr>
            <a:r>
              <a:rPr b="0" i="0" lang="en-US" sz="28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Rules: SHOW WHAT YOU KNOW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240"/>
              <a:buFont typeface="Noto Sans Symbols"/>
              <a:buChar char=""/>
            </a:pPr>
            <a:r>
              <a:rPr b="0" i="0" lang="en-US" sz="28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Respect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240"/>
              <a:buFont typeface="Noto Sans Symbols"/>
              <a:buChar char=""/>
            </a:pPr>
            <a:r>
              <a:rPr b="0" i="0" lang="en-US" sz="28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Responsibility 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240"/>
              <a:buFont typeface="Noto Sans Symbols"/>
              <a:buChar char=""/>
            </a:pPr>
            <a:r>
              <a:rPr b="0" i="0" lang="en-US" sz="28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Honesty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240"/>
              <a:buFont typeface="Noto Sans Symbols"/>
              <a:buChar char=""/>
            </a:pPr>
            <a:r>
              <a:rPr b="0" i="0" lang="en-US" sz="28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Self-control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rgbClr val="FEFEFE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acet">
  <a:themeElements>
    <a:clrScheme name="Facet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